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961" r:id="rId2"/>
    <p:sldId id="967" r:id="rId3"/>
    <p:sldId id="971" r:id="rId4"/>
    <p:sldId id="972" r:id="rId5"/>
    <p:sldId id="973" r:id="rId6"/>
    <p:sldId id="974" r:id="rId7"/>
    <p:sldId id="985" r:id="rId8"/>
    <p:sldId id="948" r:id="rId9"/>
    <p:sldId id="949" r:id="rId10"/>
    <p:sldId id="328" r:id="rId11"/>
  </p:sldIdLst>
  <p:sldSz cx="9144000" cy="5143500" type="screen16x9"/>
  <p:notesSz cx="6858000" cy="9144000"/>
  <p:embeddedFontLst>
    <p:embeddedFont>
      <p:font typeface="Lexend Deca" panose="020B0604020202020204" charset="0"/>
      <p:regular r:id="rId13"/>
      <p:bold r:id="rId14"/>
    </p:embeddedFont>
    <p:embeddedFont>
      <p:font typeface="Muli Regular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9F6FEEF-6742-475D-9DE4-EBD9B44B5D4D}">
  <a:tblStyle styleId="{29F6FEEF-6742-475D-9DE4-EBD9B44B5D4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 autoAdjust="0"/>
    <p:restoredTop sz="92636" autoAdjust="0"/>
  </p:normalViewPr>
  <p:slideViewPr>
    <p:cSldViewPr snapToGrid="0">
      <p:cViewPr varScale="1">
        <p:scale>
          <a:sx n="102" d="100"/>
          <a:sy n="102" d="100"/>
        </p:scale>
        <p:origin x="898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3.gif>
</file>

<file path=ppt/media/image14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150244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2563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0966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7315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90406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94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41967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2369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20610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56996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 Regular"/>
              <a:buChar char="⬡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 Regular"/>
              <a:buChar char="∙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●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○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 Regular"/>
              <a:buChar char="■"/>
              <a:defRPr sz="2400">
                <a:solidFill>
                  <a:schemeClr val="lt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effectLst/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effectLst/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effectLst/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215773" y="144705"/>
            <a:ext cx="5190461" cy="425572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 marL="342892" indent="-342892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</a:t>
            </a:r>
          </a:p>
        </p:txBody>
      </p:sp>
      <p:pic>
        <p:nvPicPr>
          <p:cNvPr id="14" name="Google Shape;96;p17">
            <a:extLst>
              <a:ext uri="{FF2B5EF4-FFF2-40B4-BE49-F238E27FC236}">
                <a16:creationId xmlns:a16="http://schemas.microsoft.com/office/drawing/2014/main" id="{A8B71835-C574-4D01-9F8E-0813C669F99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7;p17">
            <a:extLst>
              <a:ext uri="{FF2B5EF4-FFF2-40B4-BE49-F238E27FC236}">
                <a16:creationId xmlns:a16="http://schemas.microsoft.com/office/drawing/2014/main" id="{DB5ABB9D-1E8B-41A5-93D6-A04B6297384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8;p17">
            <a:extLst>
              <a:ext uri="{FF2B5EF4-FFF2-40B4-BE49-F238E27FC236}">
                <a16:creationId xmlns:a16="http://schemas.microsoft.com/office/drawing/2014/main" id="{698A9765-8F3C-45C6-97B3-BC812CF37F5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3"/>
            <a:ext cx="1032700" cy="12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08709" y="2320637"/>
            <a:ext cx="368531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050" dirty="0"/>
          </a:p>
        </p:txBody>
      </p:sp>
      <p:sp>
        <p:nvSpPr>
          <p:cNvPr id="8" name="TextBox 7"/>
          <p:cNvSpPr txBox="1"/>
          <p:nvPr/>
        </p:nvSpPr>
        <p:spPr>
          <a:xfrm>
            <a:off x="487713" y="733783"/>
            <a:ext cx="2814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We will use the same previous example</a:t>
            </a:r>
            <a:endParaRPr lang="en-US" dirty="0">
              <a:solidFill>
                <a:schemeClr val="bg1"/>
              </a:solidFill>
              <a:latin typeface="Lexend Dec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7E50B3-4C27-6AA7-0A31-A64E0E9AE5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6043" y="432477"/>
            <a:ext cx="4893972" cy="445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65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2"/>
            <a:ext cx="1032700" cy="12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94;p17">
            <a:extLst>
              <a:ext uri="{FF2B5EF4-FFF2-40B4-BE49-F238E27FC236}">
                <a16:creationId xmlns:a16="http://schemas.microsoft.com/office/drawing/2014/main" id="{08900BF0-ACD5-42C2-BE4A-0234151A913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01665" y="2382903"/>
            <a:ext cx="4341917" cy="555237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Questions ?!</a:t>
            </a:r>
            <a:endParaRPr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1517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215773" y="144705"/>
            <a:ext cx="5190461" cy="425572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 marL="342892" indent="-342892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</a:t>
            </a:r>
          </a:p>
        </p:txBody>
      </p:sp>
      <p:pic>
        <p:nvPicPr>
          <p:cNvPr id="14" name="Google Shape;96;p17">
            <a:extLst>
              <a:ext uri="{FF2B5EF4-FFF2-40B4-BE49-F238E27FC236}">
                <a16:creationId xmlns:a16="http://schemas.microsoft.com/office/drawing/2014/main" id="{A8B71835-C574-4D01-9F8E-0813C669F99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7;p17">
            <a:extLst>
              <a:ext uri="{FF2B5EF4-FFF2-40B4-BE49-F238E27FC236}">
                <a16:creationId xmlns:a16="http://schemas.microsoft.com/office/drawing/2014/main" id="{DB5ABB9D-1E8B-41A5-93D6-A04B6297384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8;p17">
            <a:extLst>
              <a:ext uri="{FF2B5EF4-FFF2-40B4-BE49-F238E27FC236}">
                <a16:creationId xmlns:a16="http://schemas.microsoft.com/office/drawing/2014/main" id="{698A9765-8F3C-45C6-97B3-BC812CF37F5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3"/>
            <a:ext cx="1032700" cy="12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08709" y="2320637"/>
            <a:ext cx="368531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05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CEA2B-5735-9A5A-C17F-B8FF0F75D9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712" y="833315"/>
            <a:ext cx="7329796" cy="333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93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215773" y="144705"/>
            <a:ext cx="5190461" cy="425572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 marL="342892" indent="-342892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</a:t>
            </a:r>
          </a:p>
        </p:txBody>
      </p:sp>
      <p:pic>
        <p:nvPicPr>
          <p:cNvPr id="14" name="Google Shape;96;p17">
            <a:extLst>
              <a:ext uri="{FF2B5EF4-FFF2-40B4-BE49-F238E27FC236}">
                <a16:creationId xmlns:a16="http://schemas.microsoft.com/office/drawing/2014/main" id="{A8B71835-C574-4D01-9F8E-0813C669F99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7;p17">
            <a:extLst>
              <a:ext uri="{FF2B5EF4-FFF2-40B4-BE49-F238E27FC236}">
                <a16:creationId xmlns:a16="http://schemas.microsoft.com/office/drawing/2014/main" id="{DB5ABB9D-1E8B-41A5-93D6-A04B6297384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8;p17">
            <a:extLst>
              <a:ext uri="{FF2B5EF4-FFF2-40B4-BE49-F238E27FC236}">
                <a16:creationId xmlns:a16="http://schemas.microsoft.com/office/drawing/2014/main" id="{698A9765-8F3C-45C6-97B3-BC812CF37F5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3"/>
            <a:ext cx="1032700" cy="12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08709" y="2320637"/>
            <a:ext cx="368531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1049C9-45A7-365F-3D8B-D20E940115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343" y="831098"/>
            <a:ext cx="7765143" cy="3893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44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215773" y="144705"/>
            <a:ext cx="5190461" cy="425572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 marL="342892" indent="-342892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</a:t>
            </a:r>
          </a:p>
        </p:txBody>
      </p:sp>
      <p:pic>
        <p:nvPicPr>
          <p:cNvPr id="14" name="Google Shape;96;p17">
            <a:extLst>
              <a:ext uri="{FF2B5EF4-FFF2-40B4-BE49-F238E27FC236}">
                <a16:creationId xmlns:a16="http://schemas.microsoft.com/office/drawing/2014/main" id="{A8B71835-C574-4D01-9F8E-0813C669F99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7;p17">
            <a:extLst>
              <a:ext uri="{FF2B5EF4-FFF2-40B4-BE49-F238E27FC236}">
                <a16:creationId xmlns:a16="http://schemas.microsoft.com/office/drawing/2014/main" id="{DB5ABB9D-1E8B-41A5-93D6-A04B6297384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8;p17">
            <a:extLst>
              <a:ext uri="{FF2B5EF4-FFF2-40B4-BE49-F238E27FC236}">
                <a16:creationId xmlns:a16="http://schemas.microsoft.com/office/drawing/2014/main" id="{698A9765-8F3C-45C6-97B3-BC812CF37F5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3"/>
            <a:ext cx="1032700" cy="12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08709" y="2320637"/>
            <a:ext cx="368531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AC79A4-B861-86E0-1C43-7AE5F72A33E5}"/>
              </a:ext>
            </a:extLst>
          </p:cNvPr>
          <p:cNvSpPr txBox="1"/>
          <p:nvPr/>
        </p:nvSpPr>
        <p:spPr>
          <a:xfrm>
            <a:off x="331835" y="935642"/>
            <a:ext cx="368531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As seen from the previous figure, both branches has a sub-sample with a one decision value either YES or NO, so we can convert the node to a terminal node. Let us deal now with the rain outlook branch:</a:t>
            </a:r>
            <a:endParaRPr lang="en-US" dirty="0">
              <a:solidFill>
                <a:schemeClr val="bg1"/>
              </a:solidFill>
              <a:latin typeface="Lexend Dec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789E7B-FA56-3973-D98C-15D69B8BAE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0893" y="1040752"/>
            <a:ext cx="4945487" cy="200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76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215773" y="144705"/>
            <a:ext cx="5190461" cy="425572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 marL="342892" indent="-342892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</a:t>
            </a:r>
          </a:p>
        </p:txBody>
      </p:sp>
      <p:pic>
        <p:nvPicPr>
          <p:cNvPr id="14" name="Google Shape;96;p17">
            <a:extLst>
              <a:ext uri="{FF2B5EF4-FFF2-40B4-BE49-F238E27FC236}">
                <a16:creationId xmlns:a16="http://schemas.microsoft.com/office/drawing/2014/main" id="{A8B71835-C574-4D01-9F8E-0813C669F99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7;p17">
            <a:extLst>
              <a:ext uri="{FF2B5EF4-FFF2-40B4-BE49-F238E27FC236}">
                <a16:creationId xmlns:a16="http://schemas.microsoft.com/office/drawing/2014/main" id="{DB5ABB9D-1E8B-41A5-93D6-A04B6297384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8;p17">
            <a:extLst>
              <a:ext uri="{FF2B5EF4-FFF2-40B4-BE49-F238E27FC236}">
                <a16:creationId xmlns:a16="http://schemas.microsoft.com/office/drawing/2014/main" id="{698A9765-8F3C-45C6-97B3-BC812CF37F5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3"/>
            <a:ext cx="1032700" cy="12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08709" y="2320637"/>
            <a:ext cx="368531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AC79A4-B861-86E0-1C43-7AE5F72A33E5}"/>
              </a:ext>
            </a:extLst>
          </p:cNvPr>
          <p:cNvSpPr txBox="1"/>
          <p:nvPr/>
        </p:nvSpPr>
        <p:spPr>
          <a:xfrm>
            <a:off x="331835" y="935642"/>
            <a:ext cx="368531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Similarly to what we have done so far we will take the sub-sample of rain outlook to</a:t>
            </a: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compute the </a:t>
            </a:r>
            <a:r>
              <a:rPr lang="en-GB" dirty="0" err="1">
                <a:solidFill>
                  <a:schemeClr val="bg1"/>
                </a:solidFill>
                <a:latin typeface="Lexend Deca"/>
              </a:rPr>
              <a:t>gini</a:t>
            </a:r>
            <a:r>
              <a:rPr lang="en-GB" dirty="0">
                <a:solidFill>
                  <a:schemeClr val="bg1"/>
                </a:solidFill>
                <a:latin typeface="Lexend Deca"/>
              </a:rPr>
              <a:t> scores for temperature, humidity and wind given a rain outlook.</a:t>
            </a:r>
          </a:p>
          <a:p>
            <a:pPr lvl="1">
              <a:buClr>
                <a:schemeClr val="accent5"/>
              </a:buClr>
            </a:pPr>
            <a:endParaRPr lang="en-GB" dirty="0">
              <a:solidFill>
                <a:schemeClr val="bg1"/>
              </a:solidFill>
              <a:latin typeface="Lexend Deca"/>
            </a:endParaRPr>
          </a:p>
          <a:p>
            <a:pPr lvl="1">
              <a:buClr>
                <a:schemeClr val="accent5"/>
              </a:buClr>
            </a:pPr>
            <a:endParaRPr lang="en-GB" dirty="0">
              <a:solidFill>
                <a:schemeClr val="bg1"/>
              </a:solidFill>
              <a:latin typeface="Lexend Deca"/>
            </a:endParaRP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By computing the </a:t>
            </a:r>
            <a:r>
              <a:rPr lang="en-GB" dirty="0" err="1">
                <a:solidFill>
                  <a:schemeClr val="bg1"/>
                </a:solidFill>
                <a:latin typeface="Lexend Deca"/>
              </a:rPr>
              <a:t>gini</a:t>
            </a:r>
            <a:r>
              <a:rPr lang="en-GB" dirty="0">
                <a:solidFill>
                  <a:schemeClr val="bg1"/>
                </a:solidFill>
                <a:latin typeface="Lexend Deca"/>
              </a:rPr>
              <a:t> scores, it turned out to be:</a:t>
            </a: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Gini(Outlook=Rain and Temp.) = (2/5)x0.5 + (3/5)x0.444 = 0.466</a:t>
            </a: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Gini(Outlook=Rain and Humidity) = (2/5)x0.5 + (3/5)x0.444 = 0.466</a:t>
            </a: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Gini(Outlook=Rain and Wind) = (3/5)x0 + (2/5)x0 = 0</a:t>
            </a: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This shows that Wind feature has the lowest </a:t>
            </a:r>
            <a:r>
              <a:rPr lang="en-GB" dirty="0" err="1">
                <a:solidFill>
                  <a:schemeClr val="bg1"/>
                </a:solidFill>
                <a:latin typeface="Lexend Deca"/>
              </a:rPr>
              <a:t>gini</a:t>
            </a:r>
            <a:r>
              <a:rPr lang="en-GB" dirty="0">
                <a:solidFill>
                  <a:schemeClr val="bg1"/>
                </a:solidFill>
                <a:latin typeface="Lexend Deca"/>
              </a:rPr>
              <a:t> score which defines the best splitter.</a:t>
            </a:r>
            <a:endParaRPr lang="en-US" dirty="0">
              <a:solidFill>
                <a:schemeClr val="bg1"/>
              </a:solidFill>
              <a:latin typeface="Lexend Dec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35857E-94BC-2FB2-4A41-0439A3C62C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4019" y="935642"/>
            <a:ext cx="4919730" cy="18030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99195B-5B64-EAFA-6677-45440324BC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71292" y="2845525"/>
            <a:ext cx="4765183" cy="222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52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215773" y="144705"/>
            <a:ext cx="5190461" cy="425572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 marL="342892" indent="-342892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Example</a:t>
            </a:r>
          </a:p>
        </p:txBody>
      </p:sp>
      <p:pic>
        <p:nvPicPr>
          <p:cNvPr id="14" name="Google Shape;96;p17">
            <a:extLst>
              <a:ext uri="{FF2B5EF4-FFF2-40B4-BE49-F238E27FC236}">
                <a16:creationId xmlns:a16="http://schemas.microsoft.com/office/drawing/2014/main" id="{A8B71835-C574-4D01-9F8E-0813C669F99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7;p17">
            <a:extLst>
              <a:ext uri="{FF2B5EF4-FFF2-40B4-BE49-F238E27FC236}">
                <a16:creationId xmlns:a16="http://schemas.microsoft.com/office/drawing/2014/main" id="{DB5ABB9D-1E8B-41A5-93D6-A04B6297384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8;p17">
            <a:extLst>
              <a:ext uri="{FF2B5EF4-FFF2-40B4-BE49-F238E27FC236}">
                <a16:creationId xmlns:a16="http://schemas.microsoft.com/office/drawing/2014/main" id="{698A9765-8F3C-45C6-97B3-BC812CF37F5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3"/>
            <a:ext cx="1032700" cy="12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408709" y="2320637"/>
            <a:ext cx="368531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AC79A4-B861-86E0-1C43-7AE5F72A33E5}"/>
              </a:ext>
            </a:extLst>
          </p:cNvPr>
          <p:cNvSpPr txBox="1"/>
          <p:nvPr/>
        </p:nvSpPr>
        <p:spPr>
          <a:xfrm>
            <a:off x="331835" y="935642"/>
            <a:ext cx="368531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As we can notice, the two branches of the wind feature are having sub-samples with YES or NO only decisions so we can convert them to a terminal nodes. </a:t>
            </a: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Our final decision tree is as shown in the following figure. What can you conclude?</a:t>
            </a:r>
            <a:endParaRPr lang="en-US" dirty="0">
              <a:solidFill>
                <a:schemeClr val="bg1"/>
              </a:solidFill>
              <a:latin typeface="Lexend Dec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863756-6F31-7772-270E-7ABBB2BF9C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4019" y="935642"/>
            <a:ext cx="5022761" cy="215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05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215773" y="144705"/>
            <a:ext cx="5190461" cy="425572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 marL="342892" indent="-342892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Regression Trees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8709" y="2320637"/>
            <a:ext cx="368531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0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AC79A4-B861-86E0-1C43-7AE5F72A33E5}"/>
              </a:ext>
            </a:extLst>
          </p:cNvPr>
          <p:cNvSpPr txBox="1"/>
          <p:nvPr/>
        </p:nvSpPr>
        <p:spPr>
          <a:xfrm>
            <a:off x="299853" y="921127"/>
            <a:ext cx="5730833" cy="35855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1" indent="-171450">
              <a:spcBef>
                <a:spcPts val="6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So far we have said that we have different impurity measurements like information gain in or Gini index in CART .</a:t>
            </a:r>
          </a:p>
          <a:p>
            <a:pPr marL="171450" lvl="1" indent="-171450">
              <a:spcBef>
                <a:spcPts val="6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However these measurements are valid in classification tasks.</a:t>
            </a:r>
          </a:p>
          <a:p>
            <a:pPr marL="171450" lvl="1" indent="-171450">
              <a:spcBef>
                <a:spcPts val="6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 For regression trees, common impurity measure is used:</a:t>
            </a:r>
          </a:p>
          <a:p>
            <a:pPr marL="171450" lvl="1" indent="-171450">
              <a:spcBef>
                <a:spcPts val="6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Least squares which is like minimizing residual sum of squares we have</a:t>
            </a:r>
          </a:p>
          <a:p>
            <a:pPr marL="171450" lvl="1" indent="-171450">
              <a:spcBef>
                <a:spcPts val="6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done in linear models.</a:t>
            </a:r>
          </a:p>
          <a:p>
            <a:pPr lvl="1">
              <a:spcBef>
                <a:spcPts val="600"/>
              </a:spcBef>
              <a:buClr>
                <a:schemeClr val="accent5"/>
              </a:buClr>
            </a:pPr>
            <a:endParaRPr lang="en-GB" dirty="0">
              <a:solidFill>
                <a:schemeClr val="bg1"/>
              </a:solidFill>
              <a:latin typeface="Lexend Deca"/>
            </a:endParaRPr>
          </a:p>
          <a:p>
            <a:pPr marL="171450" lvl="1" indent="-171450">
              <a:spcBef>
                <a:spcPts val="6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Remember that least squares equation is</a:t>
            </a:r>
          </a:p>
          <a:p>
            <a:pPr marL="171450" lvl="1" indent="-171450">
              <a:spcBef>
                <a:spcPts val="6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Where RSS is the abbreviation of Residual sum of squares which represents the squared</a:t>
            </a:r>
          </a:p>
          <a:p>
            <a:pPr marL="171450" lvl="1" indent="-171450">
              <a:spcBef>
                <a:spcPts val="6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error.</a:t>
            </a:r>
          </a:p>
          <a:p>
            <a:pPr marL="171450" lvl="1" indent="-171450">
              <a:spcBef>
                <a:spcPts val="600"/>
              </a:spcBef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bg1"/>
                </a:solidFill>
                <a:latin typeface="Lexend Deca"/>
              </a:rPr>
              <a:t>We should minimize this equation to find the best split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400C6E-8E48-7D6A-7E7A-76D3CF030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7341" y="1926841"/>
            <a:ext cx="2736806" cy="104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0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201259" y="304361"/>
            <a:ext cx="5190461" cy="425572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 marL="342892" indent="-342892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Decision Trees</a:t>
            </a:r>
          </a:p>
        </p:txBody>
      </p:sp>
      <p:pic>
        <p:nvPicPr>
          <p:cNvPr id="14" name="Google Shape;96;p17">
            <a:extLst>
              <a:ext uri="{FF2B5EF4-FFF2-40B4-BE49-F238E27FC236}">
                <a16:creationId xmlns:a16="http://schemas.microsoft.com/office/drawing/2014/main" id="{A8B71835-C574-4D01-9F8E-0813C669F99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7;p17">
            <a:extLst>
              <a:ext uri="{FF2B5EF4-FFF2-40B4-BE49-F238E27FC236}">
                <a16:creationId xmlns:a16="http://schemas.microsoft.com/office/drawing/2014/main" id="{DB5ABB9D-1E8B-41A5-93D6-A04B6297384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8;p17">
            <a:extLst>
              <a:ext uri="{FF2B5EF4-FFF2-40B4-BE49-F238E27FC236}">
                <a16:creationId xmlns:a16="http://schemas.microsoft.com/office/drawing/2014/main" id="{698A9765-8F3C-45C6-97B3-BC812CF37F5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3"/>
            <a:ext cx="1032700" cy="120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372364" y="1040154"/>
            <a:ext cx="381232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buClr>
                <a:schemeClr val="accent5"/>
              </a:buClr>
            </a:pPr>
            <a:r>
              <a:rPr lang="en-US" dirty="0">
                <a:solidFill>
                  <a:schemeClr val="bg1"/>
                </a:solidFill>
                <a:latin typeface="Lexend Deca"/>
              </a:rPr>
              <a:t>Disadvantages of Decision Tree :</a:t>
            </a:r>
          </a:p>
          <a:p>
            <a:pPr lvl="1">
              <a:buClr>
                <a:schemeClr val="accent5"/>
              </a:buClr>
            </a:pPr>
            <a:endParaRPr lang="en-US" dirty="0">
              <a:solidFill>
                <a:schemeClr val="bg1"/>
              </a:solidFill>
              <a:latin typeface="Lexend Deca"/>
            </a:endParaRP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Lexend Deca"/>
              </a:rPr>
              <a:t>They are unstable, meaning that a small change in the data can lead to a large change in the structure of the optimal decision tree.</a:t>
            </a: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Lexend Deca"/>
              </a:rPr>
              <a:t>Sometimes they are often relatively inaccurate. Many other predictors perform better with similar data. </a:t>
            </a:r>
          </a:p>
          <a:p>
            <a:pPr marL="171450" lvl="1" indent="-171450"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US" dirty="0">
                <a:solidFill>
                  <a:schemeClr val="bg1"/>
                </a:solidFill>
                <a:latin typeface="Lexend Deca"/>
              </a:rPr>
              <a:t>Calculations can get very complex, particularly if many values are uncertain and/or if many outcomes are linked.</a:t>
            </a:r>
          </a:p>
          <a:p>
            <a:endParaRPr lang="en-US" sz="1800" dirty="0">
              <a:solidFill>
                <a:schemeClr val="bg1"/>
              </a:solidFill>
              <a:latin typeface="Lexend Deca" panose="020B0604020202020204" charset="0"/>
              <a:cs typeface="Lexend Deca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5461" y="1250807"/>
            <a:ext cx="4535230" cy="26126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17226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310116" y="311619"/>
            <a:ext cx="5190461" cy="425572"/>
          </a:xfrm>
          <a:prstGeom prst="rect">
            <a:avLst/>
          </a:prstGeom>
        </p:spPr>
        <p:txBody>
          <a:bodyPr spcFirstLastPara="1" vert="horz" wrap="square" lIns="0" tIns="0" rIns="0" bIns="0" rtlCol="0" anchor="b" anchorCtr="0">
            <a:noAutofit/>
          </a:bodyPr>
          <a:lstStyle/>
          <a:p>
            <a:pPr marL="342892" indent="-342892"/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Decision Trees</a:t>
            </a:r>
          </a:p>
        </p:txBody>
      </p:sp>
      <p:pic>
        <p:nvPicPr>
          <p:cNvPr id="14" name="Google Shape;96;p17">
            <a:extLst>
              <a:ext uri="{FF2B5EF4-FFF2-40B4-BE49-F238E27FC236}">
                <a16:creationId xmlns:a16="http://schemas.microsoft.com/office/drawing/2014/main" id="{A8B71835-C574-4D01-9F8E-0813C669F99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2705" y="2045304"/>
            <a:ext cx="2219340" cy="11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97;p17">
            <a:extLst>
              <a:ext uri="{FF2B5EF4-FFF2-40B4-BE49-F238E27FC236}">
                <a16:creationId xmlns:a16="http://schemas.microsoft.com/office/drawing/2014/main" id="{DB5ABB9D-1E8B-41A5-93D6-A04B6297384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0680" y="2449022"/>
            <a:ext cx="145275" cy="4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8;p17">
            <a:extLst>
              <a:ext uri="{FF2B5EF4-FFF2-40B4-BE49-F238E27FC236}">
                <a16:creationId xmlns:a16="http://schemas.microsoft.com/office/drawing/2014/main" id="{698A9765-8F3C-45C6-97B3-BC812CF37F50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36726" y="1237503"/>
            <a:ext cx="1032700" cy="120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3D40AC-32F2-48EB-BCAE-4E821F17286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268149" y="524404"/>
            <a:ext cx="7252548" cy="494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59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12463</TotalTime>
  <Words>391</Words>
  <Application>Microsoft Office PowerPoint</Application>
  <PresentationFormat>On-screen Show (16:9)</PresentationFormat>
  <Paragraphs>38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Wingdings</vt:lpstr>
      <vt:lpstr>Arial</vt:lpstr>
      <vt:lpstr>Lexend Deca</vt:lpstr>
      <vt:lpstr>Muli Regular</vt:lpstr>
      <vt:lpstr>Aliena template</vt:lpstr>
      <vt:lpstr>Example</vt:lpstr>
      <vt:lpstr>Example</vt:lpstr>
      <vt:lpstr>Example</vt:lpstr>
      <vt:lpstr>Example</vt:lpstr>
      <vt:lpstr>Example</vt:lpstr>
      <vt:lpstr>Example</vt:lpstr>
      <vt:lpstr>Regression Trees</vt:lpstr>
      <vt:lpstr>Decision Trees</vt:lpstr>
      <vt:lpstr>Decision Trees</vt:lpstr>
      <vt:lpstr>Questions ?!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Oriented Programming with Python (OOP)</dc:title>
  <dc:creator>Eslam Jekso</dc:creator>
  <cp:lastModifiedBy>ضى السبد عبدالتواب السبد</cp:lastModifiedBy>
  <cp:revision>609</cp:revision>
  <dcterms:modified xsi:type="dcterms:W3CDTF">2025-07-15T12:33:04Z</dcterms:modified>
</cp:coreProperties>
</file>